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4" r:id="rId8"/>
    <p:sldId id="268" r:id="rId9"/>
    <p:sldId id="265" r:id="rId10"/>
    <p:sldId id="266" r:id="rId11"/>
    <p:sldId id="267" r:id="rId12"/>
    <p:sldId id="269" r:id="rId13"/>
    <p:sldId id="271" r:id="rId14"/>
    <p:sldId id="272" r:id="rId15"/>
    <p:sldId id="273" r:id="rId16"/>
    <p:sldId id="274" r:id="rId17"/>
    <p:sldId id="276" r:id="rId18"/>
    <p:sldId id="277" r:id="rId19"/>
    <p:sldId id="278" r:id="rId20"/>
    <p:sldId id="279" r:id="rId21"/>
    <p:sldId id="280" r:id="rId22"/>
    <p:sldId id="281" r:id="rId23"/>
    <p:sldId id="284" r:id="rId24"/>
    <p:sldId id="282" r:id="rId25"/>
    <p:sldId id="285" r:id="rId26"/>
    <p:sldId id="28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406B"/>
    <a:srgbClr val="E27091"/>
    <a:srgbClr val="E59287"/>
    <a:srgbClr val="F1C4BE"/>
    <a:srgbClr val="EEACBF"/>
    <a:srgbClr val="2F8F91"/>
    <a:srgbClr val="349FA2"/>
    <a:srgbClr val="7DC9CD"/>
    <a:srgbClr val="BEECC5"/>
    <a:srgbClr val="B8E2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21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FA18A4-4FD0-4EC3-ACEB-E6D8710B7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140D238-B4CF-490D-8CDF-28BAD72DF8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5A547A2-EF8B-42FF-933B-04CD8B79A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CE318-A07E-4D92-9605-5E7902B3612C}" type="datetimeFigureOut">
              <a:rPr lang="en-GB" smtClean="0"/>
              <a:t>14/12/2020</a:t>
            </a:fld>
            <a:endParaRPr lang="en-GB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1CE4FE-827D-42D3-8D1C-137F1EED6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855A35-8889-48B3-8FB3-6A6BEDED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262A-2ADC-42B8-B31B-EF3925D0B26B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76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D8B25C-D2BF-4730-AAFE-314A43D8F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A444CE6-0EE3-48B4-9B7E-F7A566CA94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A93481A-F27D-4233-92D4-A27CA560D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CE318-A07E-4D92-9605-5E7902B3612C}" type="datetimeFigureOut">
              <a:rPr lang="en-GB" smtClean="0"/>
              <a:t>14/12/2020</a:t>
            </a:fld>
            <a:endParaRPr lang="en-GB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68276D-FFDE-4E0F-984B-C1729B39C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97EA94-81F8-4AFB-8934-0295690A8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262A-2ADC-42B8-B31B-EF3925D0B26B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7891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ADFC4A0-6CC7-4BE4-AAAA-7D8553DC65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9E7A464-CD50-40A9-BC12-64D27C778A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2201C8-7A6B-4BB8-85EB-D9AA4663B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CE318-A07E-4D92-9605-5E7902B3612C}" type="datetimeFigureOut">
              <a:rPr lang="en-GB" smtClean="0"/>
              <a:t>14/12/2020</a:t>
            </a:fld>
            <a:endParaRPr lang="en-GB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E4BE186-D295-4BCC-A952-637E4161C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997513A-B691-40C2-9E14-8F3D38399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262A-2ADC-42B8-B31B-EF3925D0B26B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190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2D7E16-B2CB-439C-B041-F93ADE1C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146DF6-28D2-4D51-B5D4-B49574369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786F27-260D-4F9D-B59C-BBE8DCEFD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CE318-A07E-4D92-9605-5E7902B3612C}" type="datetimeFigureOut">
              <a:rPr lang="en-GB" smtClean="0"/>
              <a:t>14/12/2020</a:t>
            </a:fld>
            <a:endParaRPr lang="en-GB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23D1FC-E49A-4F5B-8D60-58E6CA678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231FF0-2F17-4CA1-83D0-26762CB1C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262A-2ADC-42B8-B31B-EF3925D0B26B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117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67CEC8-D925-46F7-8638-04B928129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90BB1C1-4C08-4144-B54F-EC2064233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B178DF9-DA4C-4310-8893-237682B61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CE318-A07E-4D92-9605-5E7902B3612C}" type="datetimeFigureOut">
              <a:rPr lang="en-GB" smtClean="0"/>
              <a:t>14/12/2020</a:t>
            </a:fld>
            <a:endParaRPr lang="en-GB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6944349-3C85-4189-B8A5-8B746271F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0B2B47A-CFBB-4F06-A476-C1CA37D21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262A-2ADC-42B8-B31B-EF3925D0B26B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5907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81C871-8938-425A-91F5-09ED0FA4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D179B7D-CC31-4974-9F99-A970E8B21A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C4E9AF9-68E4-4569-B98C-0B815A04AA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7B29EEF-1409-4211-9DDF-B9993A060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CE318-A07E-4D92-9605-5E7902B3612C}" type="datetimeFigureOut">
              <a:rPr lang="en-GB" smtClean="0"/>
              <a:t>14/12/2020</a:t>
            </a:fld>
            <a:endParaRPr lang="en-GB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BC77DF8-F0BD-4188-B5F3-5934AACBF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3F81417-3FF4-4926-BB5B-F6B19A5A2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262A-2ADC-42B8-B31B-EF3925D0B26B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2557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5ACDFC-F69D-4B03-8BE6-6EAAB6976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5D268B7-9FCA-4EEB-AFA9-6BA0FE13D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C10A9F5-0CC9-4ABF-8227-9DB0586567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56222AC-9C15-4D6E-8563-610DEF0257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72DA41A-1F10-4B19-BE37-F0986BEB5E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F775C21-D4FC-4815-B38C-E8E094720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CE318-A07E-4D92-9605-5E7902B3612C}" type="datetimeFigureOut">
              <a:rPr lang="en-GB" smtClean="0"/>
              <a:t>14/12/2020</a:t>
            </a:fld>
            <a:endParaRPr lang="en-GB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89AD9EE-C5B1-4E34-B0AA-F1F5904A7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30A3B94-74A2-4918-88D6-17CD84603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262A-2ADC-42B8-B31B-EF3925D0B26B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7867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9A30CC-9D76-4012-8B23-EF342DC2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A7E90FC-4D68-4F68-B815-EB9D01025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CE318-A07E-4D92-9605-5E7902B3612C}" type="datetimeFigureOut">
              <a:rPr lang="en-GB" smtClean="0"/>
              <a:t>14/12/2020</a:t>
            </a:fld>
            <a:endParaRPr lang="en-GB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9F9B018-2C9F-4C18-8B1A-358ABCD0F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4F5FB4D-E387-4DDD-A8BB-636C846D8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262A-2ADC-42B8-B31B-EF3925D0B26B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1431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D76A391-343B-4469-8DA5-ACBBF0F50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CE318-A07E-4D92-9605-5E7902B3612C}" type="datetimeFigureOut">
              <a:rPr lang="en-GB" smtClean="0"/>
              <a:t>14/12/2020</a:t>
            </a:fld>
            <a:endParaRPr lang="en-GB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A8AB1FB-9337-4863-9444-85D25E1D3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FE2A9AD-2B03-4578-BD12-0587C842F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262A-2ADC-42B8-B31B-EF3925D0B26B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5744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11F210-E713-4DF8-982D-B87D920E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8EFF1B-848D-4B5A-BA95-A5A9FAD5B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76D083D-DD47-4CAC-B535-E0421CEE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F7870F2-B581-4A5A-8F2B-29DE179FF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CE318-A07E-4D92-9605-5E7902B3612C}" type="datetimeFigureOut">
              <a:rPr lang="en-GB" smtClean="0"/>
              <a:t>14/12/2020</a:t>
            </a:fld>
            <a:endParaRPr lang="en-GB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49595A3-17D1-46D7-A086-E4EF5126C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F78C964-EB1D-4D5F-B672-FA31D88F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262A-2ADC-42B8-B31B-EF3925D0B26B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4896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9A1959-FBF7-47D4-BCF4-4EC375B1C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5C40824-3D73-424C-9DA1-4D08A36A90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6F25904-EF59-4954-AEB1-4C9B00DF57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6284EA6-67F1-4704-A012-35B6AA5EE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CE318-A07E-4D92-9605-5E7902B3612C}" type="datetimeFigureOut">
              <a:rPr lang="en-GB" smtClean="0"/>
              <a:t>14/12/2020</a:t>
            </a:fld>
            <a:endParaRPr lang="en-GB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631E39F-E7E9-4EA1-89F8-4F6D20B4C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D195D43-614A-4C36-9B7F-AC65922F7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262A-2ADC-42B8-B31B-EF3925D0B26B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6694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AB32739-1819-44C2-AC57-02B1171AA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9CD7D29-AE09-4BE2-B4E6-4539EDC3A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1A570BB-3550-4993-B6A3-1674CA5C1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BCE318-A07E-4D92-9605-5E7902B3612C}" type="datetimeFigureOut">
              <a:rPr lang="en-GB" smtClean="0"/>
              <a:t>14/12/2020</a:t>
            </a:fld>
            <a:endParaRPr lang="en-GB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543A3A-A41C-49F3-91EF-93460BF04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6C48D4-E99F-48B2-9C2F-3E077D9E72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4262A-2ADC-42B8-B31B-EF3925D0B26B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3332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04BB62C7-8AB8-4155-A4C5-53BA6AD406F4}"/>
              </a:ext>
            </a:extLst>
          </p:cNvPr>
          <p:cNvSpPr/>
          <p:nvPr/>
        </p:nvSpPr>
        <p:spPr>
          <a:xfrm>
            <a:off x="2443063" y="648477"/>
            <a:ext cx="7305870" cy="5561045"/>
          </a:xfrm>
          <a:prstGeom prst="roundRect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57150">
            <a:solidFill>
              <a:srgbClr val="C0265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930096-CFA5-4EC1-A3EA-1D509DDBA5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7095" y="4492050"/>
            <a:ext cx="5837805" cy="962017"/>
          </a:xfrm>
        </p:spPr>
        <p:txBody>
          <a:bodyPr>
            <a:normAutofit fontScale="90000"/>
          </a:bodyPr>
          <a:lstStyle/>
          <a:p>
            <a:r>
              <a:rPr lang="en-US" sz="6600" dirty="0">
                <a:ln w="12700">
                  <a:solidFill>
                    <a:srgbClr val="DE597F"/>
                  </a:solidFill>
                </a:ln>
                <a:gradFill>
                  <a:gsLst>
                    <a:gs pos="100000">
                      <a:srgbClr val="E4887E"/>
                    </a:gs>
                    <a:gs pos="0">
                      <a:srgbClr val="E0637F"/>
                    </a:gs>
                  </a:gsLst>
                  <a:lin ang="5400000" scaled="1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serrat"/>
              </a:rPr>
              <a:t>We are NervCode</a:t>
            </a:r>
          </a:p>
        </p:txBody>
      </p:sp>
      <p:pic>
        <p:nvPicPr>
          <p:cNvPr id="9" name="Imagen 8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70DB170D-8967-4273-BF77-98C1AFAFB4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257" y="1753299"/>
            <a:ext cx="2951483" cy="2354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434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C263E84-3ED7-4F06-B5F8-8B1DA48DE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80" y="171450"/>
            <a:ext cx="4851369" cy="4786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C2E2066-4AB8-4084-A462-DCB81365F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626" y="238125"/>
            <a:ext cx="4404270" cy="4167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F3105B3-1348-4031-BCDB-C82D3A3D81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6225" y="3362325"/>
            <a:ext cx="3790950" cy="3390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1683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E5A4817-0D3B-4311-8458-71476582DF82}"/>
              </a:ext>
            </a:extLst>
          </p:cNvPr>
          <p:cNvSpPr txBox="1"/>
          <p:nvPr/>
        </p:nvSpPr>
        <p:spPr>
          <a:xfrm>
            <a:off x="495298" y="339864"/>
            <a:ext cx="459105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8000" b="1" u="sng" dirty="0">
                <a:ln w="22225">
                  <a:solidFill>
                    <a:srgbClr val="DB5161"/>
                  </a:solidFill>
                  <a:prstDash val="solid"/>
                </a:ln>
                <a:solidFill>
                  <a:srgbClr val="F0B8BF"/>
                </a:solidFill>
              </a:rPr>
              <a:t>Filters.cpp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18EBB4D-2090-4381-803B-FBEFA3F6A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262" y="2109787"/>
            <a:ext cx="4448175" cy="4048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4B600A9-BF28-4AAB-A19F-19738FD7C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3" y="2109787"/>
            <a:ext cx="3000375" cy="2905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1196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28338528-49DC-4D69-8D6C-B845611706B5}"/>
              </a:ext>
            </a:extLst>
          </p:cNvPr>
          <p:cNvSpPr txBox="1"/>
          <p:nvPr/>
        </p:nvSpPr>
        <p:spPr>
          <a:xfrm>
            <a:off x="257175" y="390525"/>
            <a:ext cx="7391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8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Black and White</a:t>
            </a:r>
            <a:endParaRPr lang="en-GB" sz="8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B8233FD-FDF3-43D7-88A7-65ADA6305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" y="1933575"/>
            <a:ext cx="6772275" cy="3981450"/>
          </a:xfrm>
          <a:prstGeom prst="rect">
            <a:avLst/>
          </a:prstGeom>
        </p:spPr>
      </p:pic>
      <p:pic>
        <p:nvPicPr>
          <p:cNvPr id="22" name="Imagen 21" descr="Texto&#10;&#10;Descripción generada automáticamente">
            <a:extLst>
              <a:ext uri="{FF2B5EF4-FFF2-40B4-BE49-F238E27FC236}">
                <a16:creationId xmlns:a16="http://schemas.microsoft.com/office/drawing/2014/main" id="{C7008B54-905D-4747-841D-3BB2FD64E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0" y="2600503"/>
            <a:ext cx="5010150" cy="281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475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28338528-49DC-4D69-8D6C-B845611706B5}"/>
              </a:ext>
            </a:extLst>
          </p:cNvPr>
          <p:cNvSpPr txBox="1"/>
          <p:nvPr/>
        </p:nvSpPr>
        <p:spPr>
          <a:xfrm>
            <a:off x="581024" y="377993"/>
            <a:ext cx="34290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600" b="1" spc="50" dirty="0">
                <a:ln w="0"/>
                <a:solidFill>
                  <a:srgbClr val="D18E65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Sepia</a:t>
            </a:r>
            <a:endParaRPr lang="en-GB" sz="6000" b="1" spc="50" dirty="0">
              <a:ln w="0"/>
              <a:solidFill>
                <a:srgbClr val="D18E65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C7008B54-905D-4747-841D-3BB2FD64E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736" y="2495727"/>
            <a:ext cx="5501387" cy="309544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FDDD643-55F1-471F-BA92-1DE0A0272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453" y="0"/>
            <a:ext cx="5716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579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28338528-49DC-4D69-8D6C-B845611706B5}"/>
              </a:ext>
            </a:extLst>
          </p:cNvPr>
          <p:cNvSpPr txBox="1"/>
          <p:nvPr/>
        </p:nvSpPr>
        <p:spPr>
          <a:xfrm>
            <a:off x="6866037" y="3856376"/>
            <a:ext cx="44862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8000" b="1" dirty="0">
                <a:ln w="19050">
                  <a:solidFill>
                    <a:srgbClr val="92D050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Negative</a:t>
            </a:r>
            <a:endParaRPr lang="en-GB" sz="8000" b="1" dirty="0">
              <a:ln w="19050">
                <a:solidFill>
                  <a:srgbClr val="92D050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Imagen 2" descr="Imagen que contiene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847D8953-6489-4EDF-8D42-C99A2D2864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25100"/>
            <a:ext cx="5027710" cy="28289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EFF420D-C4F2-4BA5-A177-82F66BAE0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160" y="1009650"/>
            <a:ext cx="5762625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29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E5157E62-3B71-4434-96E9-1919C9E0B016}"/>
              </a:ext>
            </a:extLst>
          </p:cNvPr>
          <p:cNvSpPr/>
          <p:nvPr/>
        </p:nvSpPr>
        <p:spPr>
          <a:xfrm>
            <a:off x="573308" y="1211884"/>
            <a:ext cx="3730159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1500" b="1" cap="none" spc="0" dirty="0">
                <a:ln w="12700" cmpd="sng">
                  <a:solidFill>
                    <a:srgbClr val="0070C0"/>
                  </a:solidFill>
                  <a:prstDash val="solid"/>
                </a:ln>
                <a:gradFill>
                  <a:gsLst>
                    <a:gs pos="47000">
                      <a:schemeClr val="accent5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5400000"/>
                </a:gradFill>
                <a:effectLst/>
              </a:rPr>
              <a:t>Tone</a:t>
            </a:r>
            <a:endParaRPr lang="es-ES" sz="7200" b="1" cap="none" spc="0" dirty="0">
              <a:ln w="12700" cmpd="sng">
                <a:solidFill>
                  <a:srgbClr val="0070C0"/>
                </a:solidFill>
                <a:prstDash val="solid"/>
              </a:ln>
              <a:gradFill>
                <a:gsLst>
                  <a:gs pos="47000">
                    <a:schemeClr val="accent5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9A742BF-6075-4836-843C-C74156EB73E5}"/>
              </a:ext>
            </a:extLst>
          </p:cNvPr>
          <p:cNvSpPr/>
          <p:nvPr/>
        </p:nvSpPr>
        <p:spPr>
          <a:xfrm>
            <a:off x="573308" y="2358843"/>
            <a:ext cx="3730159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1500" b="1" cap="none" spc="0" dirty="0">
                <a:ln w="12700" cmpd="sng">
                  <a:solidFill>
                    <a:srgbClr val="92D050"/>
                  </a:solidFill>
                  <a:prstDash val="solid"/>
                </a:ln>
                <a:gradFill>
                  <a:gsLst>
                    <a:gs pos="47000">
                      <a:srgbClr val="92D050"/>
                    </a:gs>
                    <a:gs pos="100000">
                      <a:schemeClr val="bg1"/>
                    </a:gs>
                  </a:gsLst>
                  <a:lin ang="5400000"/>
                </a:gradFill>
                <a:effectLst/>
              </a:rPr>
              <a:t>Tone</a:t>
            </a:r>
            <a:endParaRPr lang="es-ES" sz="7200" b="1" cap="none" spc="0" dirty="0">
              <a:ln w="12700" cmpd="sng">
                <a:solidFill>
                  <a:srgbClr val="92D050"/>
                </a:solidFill>
                <a:prstDash val="solid"/>
              </a:ln>
              <a:gradFill>
                <a:gsLst>
                  <a:gs pos="47000">
                    <a:srgbClr val="92D050"/>
                  </a:gs>
                  <a:gs pos="100000">
                    <a:schemeClr val="bg1"/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7411CF2-1500-429B-A2A1-CD0DF49D0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269" y="0"/>
            <a:ext cx="7598731" cy="6858000"/>
          </a:xfrm>
          <a:prstGeom prst="rect">
            <a:avLst/>
          </a:prstGeom>
        </p:spPr>
      </p:pic>
      <p:pic>
        <p:nvPicPr>
          <p:cNvPr id="4" name="Imagen 3" descr="Imagen que contiene Chat o mensaje de texto&#10;&#10;Descripción generada automáticamente">
            <a:extLst>
              <a:ext uri="{FF2B5EF4-FFF2-40B4-BE49-F238E27FC236}">
                <a16:creationId xmlns:a16="http://schemas.microsoft.com/office/drawing/2014/main" id="{5E0FB4CD-5825-4B8E-A304-6426BB9203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824" y="3298741"/>
            <a:ext cx="3990975" cy="2245589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A31B82CE-BAFC-41D8-A07E-BFC1DB77649F}"/>
              </a:ext>
            </a:extLst>
          </p:cNvPr>
          <p:cNvSpPr/>
          <p:nvPr/>
        </p:nvSpPr>
        <p:spPr>
          <a:xfrm>
            <a:off x="573308" y="3682282"/>
            <a:ext cx="3730159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1500" b="1" cap="none" spc="0" dirty="0">
                <a:ln w="12700" cmpd="sng">
                  <a:solidFill>
                    <a:srgbClr val="D63A4D"/>
                  </a:solidFill>
                  <a:prstDash val="solid"/>
                </a:ln>
                <a:gradFill>
                  <a:gsLst>
                    <a:gs pos="47000">
                      <a:srgbClr val="D63A4D"/>
                    </a:gs>
                    <a:gs pos="100000">
                      <a:schemeClr val="bg1"/>
                    </a:gs>
                  </a:gsLst>
                  <a:lin ang="5400000"/>
                </a:gradFill>
                <a:effectLst/>
              </a:rPr>
              <a:t>Tone</a:t>
            </a:r>
            <a:endParaRPr lang="es-ES" sz="7200" b="1" cap="none" spc="0" dirty="0">
              <a:ln w="12700" cmpd="sng">
                <a:solidFill>
                  <a:srgbClr val="D63A4D"/>
                </a:solidFill>
                <a:prstDash val="solid"/>
              </a:ln>
              <a:gradFill>
                <a:gsLst>
                  <a:gs pos="47000">
                    <a:srgbClr val="D63A4D"/>
                  </a:gs>
                  <a:gs pos="100000">
                    <a:schemeClr val="bg1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16706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27FA619-32C7-4E79-A321-300B3F7A4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209" y="971550"/>
            <a:ext cx="7324725" cy="49149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CDE7FC1-7094-4BA7-AEA0-2DA2C406AE6C}"/>
              </a:ext>
            </a:extLst>
          </p:cNvPr>
          <p:cNvSpPr/>
          <p:nvPr/>
        </p:nvSpPr>
        <p:spPr>
          <a:xfrm>
            <a:off x="699883" y="445830"/>
            <a:ext cx="3424442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8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 flip="none" rotWithShape="1">
                  <a:gsLst>
                    <a:gs pos="26000">
                      <a:schemeClr val="accent4"/>
                    </a:gs>
                    <a:gs pos="0">
                      <a:srgbClr val="FF0000"/>
                    </a:gs>
                    <a:gs pos="49000">
                      <a:srgbClr val="B6CB35"/>
                    </a:gs>
                    <a:gs pos="95575">
                      <a:srgbClr val="7030A0"/>
                    </a:gs>
                    <a:gs pos="75000">
                      <a:srgbClr val="00B0F0"/>
                    </a:gs>
                  </a:gsLst>
                  <a:lin ang="10800000" scaled="1"/>
                  <a:tileRect/>
                </a:gradFill>
                <a:effectLst/>
              </a:rPr>
              <a:t>To Color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1D9623F-4704-4EAF-A2D3-5D609AE79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72" y="3000375"/>
            <a:ext cx="4599437" cy="244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07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Chat o mensaje de texto&#10;&#10;Descripción generada automáticamente">
            <a:extLst>
              <a:ext uri="{FF2B5EF4-FFF2-40B4-BE49-F238E27FC236}">
                <a16:creationId xmlns:a16="http://schemas.microsoft.com/office/drawing/2014/main" id="{007D4915-23F0-45B0-BB98-D67EF80B7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955165"/>
            <a:ext cx="5238750" cy="294767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6AED3AB-6A91-4278-8F85-24BE99C10742}"/>
              </a:ext>
            </a:extLst>
          </p:cNvPr>
          <p:cNvSpPr txBox="1"/>
          <p:nvPr/>
        </p:nvSpPr>
        <p:spPr>
          <a:xfrm>
            <a:off x="6505575" y="514350"/>
            <a:ext cx="510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0" b="1" dirty="0">
                <a:latin typeface="Requiem" panose="02000000000000000000" pitchFamily="2" charset="0"/>
              </a:rPr>
              <a:t>Threshold</a:t>
            </a:r>
            <a:endParaRPr lang="en-GB" sz="6000" b="1" dirty="0">
              <a:latin typeface="Requiem" panose="02000000000000000000" pitchFamily="2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BAC804D-1FC1-4DEC-91CE-2DFD9BAF96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5978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312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76AED3AB-6A91-4278-8F85-24BE99C10742}"/>
              </a:ext>
            </a:extLst>
          </p:cNvPr>
          <p:cNvSpPr txBox="1"/>
          <p:nvPr/>
        </p:nvSpPr>
        <p:spPr>
          <a:xfrm>
            <a:off x="7210425" y="2400300"/>
            <a:ext cx="3743325" cy="1862048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>
                <a:gd name="adj" fmla="val 12979912"/>
              </a:avLst>
            </a:prstTxWarp>
            <a:spAutoFit/>
          </a:bodyPr>
          <a:lstStyle/>
          <a:p>
            <a:r>
              <a:rPr lang="es-CO" sz="23900" b="1" dirty="0">
                <a:solidFill>
                  <a:srgbClr val="DB5161"/>
                </a:solidFill>
                <a:latin typeface="Tekton Pro" panose="020F0603020208020904" pitchFamily="34" charset="0"/>
              </a:rPr>
              <a:t>Flip</a:t>
            </a:r>
            <a:endParaRPr lang="en-GB" sz="23900" b="1" dirty="0">
              <a:solidFill>
                <a:srgbClr val="DB5161"/>
              </a:solidFill>
              <a:latin typeface="Tekton Pro" panose="020F06030202080209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FE071ED-3194-48D9-8660-B7E660FBE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94" y="323850"/>
            <a:ext cx="6056381" cy="330392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A203B23-075D-4179-94CB-0CBAB4529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94" y="3587051"/>
            <a:ext cx="5842829" cy="327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114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E061E30-4F50-4D55-8776-B132906EED6C}"/>
              </a:ext>
            </a:extLst>
          </p:cNvPr>
          <p:cNvSpPr/>
          <p:nvPr/>
        </p:nvSpPr>
        <p:spPr>
          <a:xfrm>
            <a:off x="707517" y="5077361"/>
            <a:ext cx="346203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8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Overlay</a:t>
            </a:r>
            <a:endParaRPr lang="es-ES" sz="80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87AD834-A763-4DC5-AD7E-7F4F08C43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233" y="0"/>
            <a:ext cx="5219300" cy="49244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935DC59-89D6-48AF-8492-4E523037C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305" y="3916475"/>
            <a:ext cx="7296695" cy="29415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8804599-9405-472F-BDB4-0BD0B1169F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6342" y="181209"/>
            <a:ext cx="6400383" cy="355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695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 descr="Perfil de hombre con relleno sólido">
            <a:extLst>
              <a:ext uri="{FF2B5EF4-FFF2-40B4-BE49-F238E27FC236}">
                <a16:creationId xmlns:a16="http://schemas.microsoft.com/office/drawing/2014/main" id="{A3B13678-F8DC-488A-AB53-A7A27E9B3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29291" y="452967"/>
            <a:ext cx="2543217" cy="254321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81" name="Straight Connector 74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 descr="Usuario con relleno sólido">
            <a:extLst>
              <a:ext uri="{FF2B5EF4-FFF2-40B4-BE49-F238E27FC236}">
                <a16:creationId xmlns:a16="http://schemas.microsoft.com/office/drawing/2014/main" id="{A56290D8-79DB-4086-A261-B43749DC22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33177" y="643467"/>
            <a:ext cx="2543217" cy="254321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82" name="Straight Connector 76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78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áfico 9" descr="Perfil de mujer con relleno sólido">
            <a:extLst>
              <a:ext uri="{FF2B5EF4-FFF2-40B4-BE49-F238E27FC236}">
                <a16:creationId xmlns:a16="http://schemas.microsoft.com/office/drawing/2014/main" id="{CDE062EF-0277-4606-BCC2-50D2D5E5E6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29291" y="3496137"/>
            <a:ext cx="2545862" cy="254586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Centro de llamadas con relleno sólido">
            <a:extLst>
              <a:ext uri="{FF2B5EF4-FFF2-40B4-BE49-F238E27FC236}">
                <a16:creationId xmlns:a16="http://schemas.microsoft.com/office/drawing/2014/main" id="{560F5233-4F8A-4F6F-8B29-CCFC067B4D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02839" y="3380913"/>
            <a:ext cx="2553469" cy="255346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6" name="Título 1">
            <a:extLst>
              <a:ext uri="{FF2B5EF4-FFF2-40B4-BE49-F238E27FC236}">
                <a16:creationId xmlns:a16="http://schemas.microsoft.com/office/drawing/2014/main" id="{BD07EAB9-99FB-46F4-A74D-4530596B58B3}"/>
              </a:ext>
            </a:extLst>
          </p:cNvPr>
          <p:cNvSpPr txBox="1">
            <a:spLocks/>
          </p:cNvSpPr>
          <p:nvPr/>
        </p:nvSpPr>
        <p:spPr>
          <a:xfrm>
            <a:off x="1939286" y="2705675"/>
            <a:ext cx="3781741" cy="9620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 w="19050">
                  <a:solidFill>
                    <a:srgbClr val="40A5AA"/>
                  </a:solidFill>
                </a:ln>
                <a:solidFill>
                  <a:srgbClr val="88CED2"/>
                </a:solidFill>
                <a:latin typeface="Monserrat"/>
              </a:rPr>
              <a:t>Andres David </a:t>
            </a:r>
          </a:p>
        </p:txBody>
      </p:sp>
      <p:sp>
        <p:nvSpPr>
          <p:cNvPr id="78" name="Título 1">
            <a:extLst>
              <a:ext uri="{FF2B5EF4-FFF2-40B4-BE49-F238E27FC236}">
                <a16:creationId xmlns:a16="http://schemas.microsoft.com/office/drawing/2014/main" id="{6202A865-EA7A-4D6A-A893-38431B3A47C1}"/>
              </a:ext>
            </a:extLst>
          </p:cNvPr>
          <p:cNvSpPr txBox="1">
            <a:spLocks/>
          </p:cNvSpPr>
          <p:nvPr/>
        </p:nvSpPr>
        <p:spPr>
          <a:xfrm>
            <a:off x="2598904" y="5628128"/>
            <a:ext cx="1480189" cy="9620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 w="19050">
                  <a:solidFill>
                    <a:srgbClr val="DE607B"/>
                  </a:solidFill>
                </a:ln>
                <a:solidFill>
                  <a:srgbClr val="E58398"/>
                </a:solidFill>
                <a:latin typeface="Monserrat"/>
              </a:rPr>
              <a:t>Ingrid</a:t>
            </a:r>
          </a:p>
        </p:txBody>
      </p:sp>
      <p:sp>
        <p:nvSpPr>
          <p:cNvPr id="80" name="Título 1">
            <a:extLst>
              <a:ext uri="{FF2B5EF4-FFF2-40B4-BE49-F238E27FC236}">
                <a16:creationId xmlns:a16="http://schemas.microsoft.com/office/drawing/2014/main" id="{29377C74-7FC0-45FE-AFD5-5F405AB05A20}"/>
              </a:ext>
            </a:extLst>
          </p:cNvPr>
          <p:cNvSpPr txBox="1">
            <a:spLocks/>
          </p:cNvSpPr>
          <p:nvPr/>
        </p:nvSpPr>
        <p:spPr>
          <a:xfrm>
            <a:off x="7367853" y="5560990"/>
            <a:ext cx="3431385" cy="9620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 w="19050">
                  <a:solidFill>
                    <a:srgbClr val="5C89FA"/>
                  </a:solidFill>
                </a:ln>
                <a:solidFill>
                  <a:srgbClr val="9AB6FC"/>
                </a:solidFill>
                <a:latin typeface="Monserrat"/>
              </a:rPr>
              <a:t>Jhan Alejandro</a:t>
            </a:r>
          </a:p>
        </p:txBody>
      </p:sp>
      <p:sp>
        <p:nvSpPr>
          <p:cNvPr id="84" name="Título 1">
            <a:extLst>
              <a:ext uri="{FF2B5EF4-FFF2-40B4-BE49-F238E27FC236}">
                <a16:creationId xmlns:a16="http://schemas.microsoft.com/office/drawing/2014/main" id="{BDE35040-B257-4F19-9BF9-6689B443BB8C}"/>
              </a:ext>
            </a:extLst>
          </p:cNvPr>
          <p:cNvSpPr txBox="1">
            <a:spLocks/>
          </p:cNvSpPr>
          <p:nvPr/>
        </p:nvSpPr>
        <p:spPr>
          <a:xfrm>
            <a:off x="7525576" y="2705674"/>
            <a:ext cx="3781741" cy="9620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 w="19050">
                  <a:solidFill>
                    <a:srgbClr val="E09A34"/>
                  </a:solidFill>
                </a:ln>
                <a:solidFill>
                  <a:srgbClr val="F6E1C1"/>
                </a:solidFill>
                <a:latin typeface="Monserrat"/>
              </a:rPr>
              <a:t>Jean Pierre</a:t>
            </a:r>
          </a:p>
        </p:txBody>
      </p:sp>
      <p:pic>
        <p:nvPicPr>
          <p:cNvPr id="74" name="Imagen 73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45668981-F211-4FA8-837D-D5F0E42A70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097" y="182099"/>
            <a:ext cx="893490" cy="71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646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2CB3F4DB-820D-4E8D-B142-F9952DEDF6A0}"/>
              </a:ext>
            </a:extLst>
          </p:cNvPr>
          <p:cNvSpPr/>
          <p:nvPr/>
        </p:nvSpPr>
        <p:spPr>
          <a:xfrm>
            <a:off x="7286625" y="1677381"/>
            <a:ext cx="4772025" cy="3236894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DF7DCFB-0E57-4207-ACB3-1453362EC97E}"/>
              </a:ext>
            </a:extLst>
          </p:cNvPr>
          <p:cNvSpPr txBox="1"/>
          <p:nvPr/>
        </p:nvSpPr>
        <p:spPr>
          <a:xfrm>
            <a:off x="7650127" y="1849278"/>
            <a:ext cx="415932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400" dirty="0">
                <a:solidFill>
                  <a:srgbClr val="83A8F8"/>
                </a:solidFill>
                <a:latin typeface="Forte" panose="03060902040502070203" pitchFamily="66" charset="0"/>
              </a:rPr>
              <a:t>Histogram</a:t>
            </a:r>
            <a:endParaRPr lang="es-CO" sz="3200" dirty="0">
              <a:solidFill>
                <a:srgbClr val="83A8F8"/>
              </a:solidFill>
              <a:latin typeface="Forte" panose="03060902040502070203" pitchFamily="66" charset="0"/>
            </a:endParaRPr>
          </a:p>
          <a:p>
            <a:r>
              <a:rPr lang="es-CO" sz="3200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Para la realización de Histogram utilizamos la librería </a:t>
            </a:r>
            <a:r>
              <a:rPr lang="es-CO" sz="3200" dirty="0" err="1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QCustomPlot</a:t>
            </a:r>
            <a:r>
              <a:rPr lang="es-CO" sz="3200" dirty="0">
                <a:solidFill>
                  <a:schemeClr val="accent1">
                    <a:lumMod val="50000"/>
                  </a:schemeClr>
                </a:solidFill>
                <a:latin typeface="Abadi" panose="020B0604020104020204" pitchFamily="34" charset="0"/>
              </a:rPr>
              <a:t>.</a:t>
            </a:r>
            <a:endParaRPr lang="en-GB" dirty="0">
              <a:solidFill>
                <a:schemeClr val="accent1">
                  <a:lumMod val="50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9C4655A-EAE0-4826-83B8-8C31AF2A2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02" y="1076681"/>
            <a:ext cx="6623965" cy="44763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563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7188EE2-C03A-4D49-9B4C-76F013A70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3375"/>
            <a:ext cx="6229350" cy="60293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2E8B6C4-FFA1-4C3C-BC2B-04E72AF8B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650" y="1233487"/>
            <a:ext cx="62293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27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7AD0E09-9B22-41B8-9AFA-2E9D273AE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" y="238125"/>
            <a:ext cx="8239125" cy="6381750"/>
          </a:xfrm>
          <a:prstGeom prst="rect">
            <a:avLst/>
          </a:prstGeom>
        </p:spPr>
      </p:pic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3A47E499-046F-4697-A592-4D968AD9D9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413" y="2424989"/>
            <a:ext cx="5457825" cy="307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69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D96882FF-4518-4336-BD05-502743FC84C9}"/>
              </a:ext>
            </a:extLst>
          </p:cNvPr>
          <p:cNvSpPr/>
          <p:nvPr/>
        </p:nvSpPr>
        <p:spPr>
          <a:xfrm>
            <a:off x="3476625" y="1400175"/>
            <a:ext cx="7315200" cy="3581400"/>
          </a:xfrm>
          <a:prstGeom prst="roundRect">
            <a:avLst/>
          </a:prstGeom>
          <a:solidFill>
            <a:srgbClr val="41CD52"/>
          </a:solidFill>
          <a:ln>
            <a:solidFill>
              <a:srgbClr val="41CD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F4AB0FB-7682-4FDD-BC85-1C4C85571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62" y="2400299"/>
            <a:ext cx="1938987" cy="151447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2E5C723-1B95-4F8F-829C-CFA5AAC35D52}"/>
              </a:ext>
            </a:extLst>
          </p:cNvPr>
          <p:cNvSpPr txBox="1"/>
          <p:nvPr/>
        </p:nvSpPr>
        <p:spPr>
          <a:xfrm>
            <a:off x="3743325" y="1847850"/>
            <a:ext cx="7048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kton Pro" panose="020F0603020208020904" pitchFamily="34" charset="0"/>
              </a:rPr>
              <a:t>Qt (pronunciado “cute” en ingles) es un conjunto de herramientas de widgets gratuito y de código abierto para crear interfaces gráficas de usuario.</a:t>
            </a:r>
            <a:endParaRPr lang="en-GB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kton Pro" panose="020F06030202080209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342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9B44D9A1-4966-4AAC-89DA-7A4C13F54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93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4300B5D-CF6A-47B3-9BDF-4C3122F0D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9ADEC19-E4E8-4D0E-88E6-71340855F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648" y="2381250"/>
            <a:ext cx="4175502" cy="23241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17746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0EADAE-1EA1-4900-AAA9-ACB651E31070}"/>
              </a:ext>
            </a:extLst>
          </p:cNvPr>
          <p:cNvSpPr txBox="1">
            <a:spLocks/>
          </p:cNvSpPr>
          <p:nvPr/>
        </p:nvSpPr>
        <p:spPr>
          <a:xfrm>
            <a:off x="495299" y="390525"/>
            <a:ext cx="10715625" cy="622934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18000" dirty="0">
                <a:ln w="19050">
                  <a:solidFill>
                    <a:srgbClr val="D8406B"/>
                  </a:solidFill>
                </a:ln>
                <a:gradFill flip="none" rotWithShape="1">
                  <a:gsLst>
                    <a:gs pos="0">
                      <a:srgbClr val="FF0000"/>
                    </a:gs>
                    <a:gs pos="0">
                      <a:srgbClr val="E27091"/>
                    </a:gs>
                    <a:gs pos="95575">
                      <a:srgbClr val="E59287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¡Probemos el programa!</a:t>
            </a:r>
          </a:p>
        </p:txBody>
      </p:sp>
      <p:pic>
        <p:nvPicPr>
          <p:cNvPr id="6" name="Imagen 5" descr="Imagen que contiene muñeca, juguete&#10;&#10;Descripción generada automáticamente">
            <a:extLst>
              <a:ext uri="{FF2B5EF4-FFF2-40B4-BE49-F238E27FC236}">
                <a16:creationId xmlns:a16="http://schemas.microsoft.com/office/drawing/2014/main" id="{2534C32E-1B98-490C-92B4-42455354A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775" y="994765"/>
            <a:ext cx="4467225" cy="586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437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835060-54F0-4AD9-B75B-94C8A6F249C4}"/>
              </a:ext>
            </a:extLst>
          </p:cNvPr>
          <p:cNvSpPr/>
          <p:nvPr/>
        </p:nvSpPr>
        <p:spPr>
          <a:xfrm>
            <a:off x="966786" y="1285874"/>
            <a:ext cx="10039352" cy="5210175"/>
          </a:xfrm>
          <a:prstGeom prst="roundRect">
            <a:avLst/>
          </a:prstGeom>
          <a:blipFill dpi="0" rotWithShape="1">
            <a:blip r:embed="rId3"/>
            <a:srcRect/>
            <a:tile tx="0" ty="0" sx="94000" sy="90000" flip="none" algn="tl"/>
          </a:blipFill>
          <a:ln w="19050">
            <a:solidFill>
              <a:srgbClr val="DE597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53A3FFE-FF66-4C83-9743-9481DAB51408}"/>
              </a:ext>
            </a:extLst>
          </p:cNvPr>
          <p:cNvSpPr txBox="1"/>
          <p:nvPr/>
        </p:nvSpPr>
        <p:spPr>
          <a:xfrm>
            <a:off x="1362076" y="1619250"/>
            <a:ext cx="911542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>
                <a:ln w="0"/>
                <a:solidFill>
                  <a:srgbClr val="DE607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Panorama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3600" dirty="0">
                <a:ln w="0"/>
                <a:solidFill>
                  <a:srgbClr val="DE607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Elaboración de un programa capaz de aplicar filtros a imágenes .ppm y .pgm .Para la cual se utilizaron las herramientas aprendidas en clase de programación orientada objetos y utilizando QT creator para crear la interfaz.</a:t>
            </a:r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endParaRPr lang="en-GB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2A9B208-AD33-4A6D-B562-C1677C582B02}"/>
              </a:ext>
            </a:extLst>
          </p:cNvPr>
          <p:cNvSpPr txBox="1">
            <a:spLocks/>
          </p:cNvSpPr>
          <p:nvPr/>
        </p:nvSpPr>
        <p:spPr>
          <a:xfrm>
            <a:off x="3067559" y="233369"/>
            <a:ext cx="5837805" cy="962017"/>
          </a:xfrm>
          <a:prstGeom prst="rect">
            <a:avLst/>
          </a:prstGeom>
        </p:spPr>
        <p:txBody>
          <a:bodyPr vert="horz" lIns="91440" tIns="45720" rIns="91440" bIns="45720" rtlCol="0" anchor="ctr">
            <a:prstTxWarp prst="textDoubleWave1">
              <a:avLst/>
            </a:prstTxWarp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ln w="12700">
                  <a:solidFill>
                    <a:srgbClr val="DE597F"/>
                  </a:solidFill>
                </a:ln>
                <a:gradFill>
                  <a:gsLst>
                    <a:gs pos="100000">
                      <a:srgbClr val="E4887E"/>
                    </a:gs>
                    <a:gs pos="0">
                      <a:srgbClr val="E0637F"/>
                    </a:gs>
                  </a:gsLst>
                  <a:lin ang="5400000" scaled="1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serrat"/>
              </a:rPr>
              <a:t>Proyecto Final IPOO</a:t>
            </a:r>
          </a:p>
        </p:txBody>
      </p:sp>
    </p:spTree>
    <p:extLst>
      <p:ext uri="{BB962C8B-B14F-4D97-AF65-F5344CB8AC3E}">
        <p14:creationId xmlns:p14="http://schemas.microsoft.com/office/powerpoint/2010/main" val="3078331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08E833F7-9043-4904-8D9B-FE5AB388E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58" y="369816"/>
            <a:ext cx="10227117" cy="59600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BB2090BD-AA00-438F-9C4E-C163DFD4D4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8359" y="3429000"/>
            <a:ext cx="318159" cy="47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60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0787 L 4.16667E-6 0.0081 L 0.00781 0.02523 C 0.00859 0.02685 0.00937 0.02824 0.01002 0.02986 C 0.0108 0.03148 0.01171 0.0331 0.01224 0.03472 C 0.01315 0.03704 0.0151 0.04352 0.01666 0.0456 C 0.01757 0.04699 0.01901 0.04746 0.02005 0.04884 C 0.02526 0.05509 0.02526 0.06042 0.03437 0.06297 C 0.03828 0.06412 0.04062 0.06459 0.04414 0.06621 C 0.04518 0.06667 0.04635 0.06736 0.04739 0.06806 L 0.17981 0.06621 C 0.18125 0.06621 0.18281 0.06505 0.18424 0.06459 C 0.18606 0.06412 0.18789 0.06366 0.18984 0.06297 C 0.19205 0.06204 0.19414 0.06088 0.19648 0.05996 C 0.20703 0.05602 0.19388 0.06111 0.20625 0.05533 C 0.20781 0.0544 0.20937 0.05417 0.2108 0.05371 C 0.21302 0.05255 0.2151 0.05116 0.21744 0.05047 C 0.22838 0.0463 0.22343 0.04861 0.23268 0.04422 C 0.23398 0.04352 0.23502 0.04352 0.23606 0.04259 C 0.24557 0.03334 0.23359 0.04445 0.24283 0.03797 C 0.24388 0.03681 0.24492 0.03542 0.24609 0.03472 C 0.24713 0.0338 0.2483 0.03357 0.24948 0.0331 C 0.25338 0.03056 0.25377 0.02986 0.25703 0.02685 C 0.26119 0.01783 0.25703 0.02477 0.26276 0.0206 C 0.26497 0.01852 0.26927 0.01412 0.26927 0.01435 C 0.27565 0.00047 0.26718 0.01644 0.27474 0.00787 C 0.27591 0.00648 0.27617 0.0044 0.27708 0.00324 C 0.27799 0.00162 0.27929 0.00093 0.28046 -0.00023 C 0.28619 -0.0125 0.27851 0.00255 0.2858 -0.00787 C 0.29323 -0.01852 0.28255 -0.00741 0.2914 -0.01597 C 0.29205 -0.01759 0.29257 -0.01944 0.29362 -0.0206 C 0.2944 -0.02199 0.29596 -0.02245 0.29687 -0.02384 C 0.29765 -0.025 0.29739 -0.02708 0.29804 -0.02847 C 0.29934 -0.03171 0.30091 -0.03495 0.30247 -0.03796 C 0.30312 -0.03958 0.30416 -0.04097 0.30468 -0.04259 C 0.30872 -0.05995 0.30221 -0.03379 0.30794 -0.05231 C 0.30885 -0.05532 0.30937 -0.05833 0.31015 -0.06157 C 0.31054 -0.06319 0.31067 -0.06481 0.31132 -0.06643 C 0.31198 -0.06805 0.31302 -0.06967 0.31354 -0.07106 C 0.31432 -0.0743 0.31497 -0.07731 0.31575 -0.08055 L 0.31679 -0.08541 L 0.31901 -0.09467 C 0.3194 -0.09629 0.31979 -0.09791 0.32018 -0.09953 C 0.32044 -0.10162 0.3207 -0.10393 0.32122 -0.10578 C 0.32187 -0.10926 0.32291 -0.11203 0.32343 -0.11551 C 0.32382 -0.11805 0.32408 -0.1206 0.32461 -0.12315 C 0.32513 -0.12662 0.32604 -0.1294 0.32682 -0.13264 L 0.32903 -0.14213 C 0.32929 -0.14375 0.32942 -0.14537 0.33007 -0.14699 C 0.33359 -0.15463 0.33177 -0.14977 0.3345 -0.16111 L 0.33567 -0.16597 C 0.33593 -0.16736 0.33684 -0.16898 0.33684 -0.1706 L 0.33684 -0.17824 " pathEditMode="relative" rAng="0" ptsTypes="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36" y="-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36B3AD59-8A7A-44EF-9EBC-DB2D1DEEF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558" y="369816"/>
            <a:ext cx="10227116" cy="59600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8E833F7-9043-4904-8D9B-FE5AB388EF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558" y="369816"/>
            <a:ext cx="10227116" cy="596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802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8D35B2AD-3114-4A3A-8EBE-B7108E0AA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250872"/>
              </p:ext>
            </p:extLst>
          </p:nvPr>
        </p:nvGraphicFramePr>
        <p:xfrm>
          <a:off x="293011" y="2281343"/>
          <a:ext cx="2177326" cy="3019214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2177326">
                  <a:extLst>
                    <a:ext uri="{9D8B030D-6E8A-4147-A177-3AD203B41FA5}">
                      <a16:colId xmlns:a16="http://schemas.microsoft.com/office/drawing/2014/main" val="2833830598"/>
                    </a:ext>
                  </a:extLst>
                </a:gridCol>
              </a:tblGrid>
              <a:tr h="397934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ln>
                            <a:solidFill>
                              <a:srgbClr val="DE597F"/>
                            </a:solidFill>
                          </a:ln>
                        </a:rPr>
                        <a:t>Class Image</a:t>
                      </a:r>
                    </a:p>
                  </a:txBody>
                  <a:tcPr>
                    <a:lnL w="38100" cap="flat" cmpd="sng" algn="ctr">
                      <a:solidFill>
                        <a:srgbClr val="DE59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E59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E59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E59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205858037"/>
                  </a:ext>
                </a:extLst>
              </a:tr>
              <a:tr h="827616">
                <a:tc>
                  <a:txBody>
                    <a:bodyPr/>
                    <a:lstStyle/>
                    <a:p>
                      <a:pPr algn="l"/>
                      <a:r>
                        <a:rPr lang="en-US" sz="1400" u="sng" noProof="0" dirty="0">
                          <a:ln>
                            <a:solidFill>
                              <a:srgbClr val="DE597F"/>
                            </a:solidFill>
                          </a:ln>
                        </a:rPr>
                        <a:t>Protected</a:t>
                      </a:r>
                      <a:endParaRPr lang="en-US" sz="1400" noProof="0" dirty="0">
                        <a:ln>
                          <a:solidFill>
                            <a:srgbClr val="DE597F"/>
                          </a:solidFill>
                        </a:ln>
                      </a:endParaRP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GB" sz="1200" noProof="0" dirty="0">
                          <a:ln>
                            <a:solidFill>
                              <a:srgbClr val="DE597F"/>
                            </a:solidFill>
                          </a:ln>
                        </a:rPr>
                        <a:t>int rows;</a:t>
                      </a: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GB" sz="1200" noProof="0" dirty="0">
                          <a:ln>
                            <a:solidFill>
                              <a:srgbClr val="DE597F"/>
                            </a:solidFill>
                          </a:ln>
                        </a:rPr>
                        <a:t>int columns;</a:t>
                      </a: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GB" sz="1200" noProof="0" dirty="0">
                          <a:ln>
                            <a:solidFill>
                              <a:srgbClr val="DE597F"/>
                            </a:solidFill>
                          </a:ln>
                        </a:rPr>
                        <a:t>int maxRGB</a:t>
                      </a: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GB" sz="1200" noProof="0" dirty="0">
                          <a:ln>
                            <a:solidFill>
                              <a:srgbClr val="DE597F"/>
                            </a:solidFill>
                          </a:ln>
                        </a:rPr>
                        <a:t>string name;</a:t>
                      </a:r>
                      <a:endParaRPr lang="en-US" sz="1200" noProof="0" dirty="0">
                        <a:ln>
                          <a:solidFill>
                            <a:srgbClr val="DE597F"/>
                          </a:solidFill>
                        </a:ln>
                      </a:endParaRPr>
                    </a:p>
                  </a:txBody>
                  <a:tcPr>
                    <a:lnL w="38100" cap="flat" cmpd="sng" algn="ctr">
                      <a:solidFill>
                        <a:srgbClr val="DE59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E59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E59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E59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332563634"/>
                  </a:ext>
                </a:extLst>
              </a:tr>
              <a:tr h="1061509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sng" noProof="0" dirty="0">
                          <a:ln>
                            <a:solidFill>
                              <a:srgbClr val="DE597F"/>
                            </a:solidFill>
                          </a:ln>
                        </a:rPr>
                        <a:t>Public</a:t>
                      </a:r>
                    </a:p>
                    <a:p>
                      <a:pPr marL="342900" indent="-342900">
                        <a:buFont typeface="Courier New" panose="02070309020205020404" pitchFamily="49" charset="0"/>
                        <a:buChar char="o"/>
                      </a:pPr>
                      <a:r>
                        <a:rPr lang="en-US" sz="1200" noProof="0" dirty="0">
                          <a:ln>
                            <a:solidFill>
                              <a:srgbClr val="DE597F"/>
                            </a:solidFill>
                          </a:ln>
                        </a:rPr>
                        <a:t>Image()</a:t>
                      </a:r>
                    </a:p>
                    <a:p>
                      <a:pPr marL="342900" indent="-342900">
                        <a:buFont typeface="Courier New" panose="02070309020205020404" pitchFamily="49" charset="0"/>
                        <a:buChar char="o"/>
                      </a:pPr>
                      <a:r>
                        <a:rPr lang="en-US" sz="1200" noProof="0" dirty="0">
                          <a:ln>
                            <a:solidFill>
                              <a:srgbClr val="DE597F"/>
                            </a:solidFill>
                          </a:ln>
                        </a:rPr>
                        <a:t>Image(string fileName);</a:t>
                      </a:r>
                    </a:p>
                    <a:p>
                      <a:pPr marL="342900" indent="-342900">
                        <a:buFont typeface="Courier New" panose="02070309020205020404" pitchFamily="49" charset="0"/>
                        <a:buChar char="o"/>
                      </a:pPr>
                      <a:r>
                        <a:rPr lang="en-US" sz="1200" noProof="0" dirty="0">
                          <a:ln>
                            <a:solidFill>
                              <a:srgbClr val="DE597F"/>
                            </a:solidFill>
                          </a:ln>
                        </a:rPr>
                        <a:t>~Image();</a:t>
                      </a:r>
                    </a:p>
                    <a:p>
                      <a:pPr marL="342900" indent="-342900">
                        <a:buFont typeface="Courier New" panose="02070309020205020404" pitchFamily="49" charset="0"/>
                        <a:buChar char="o"/>
                      </a:pPr>
                      <a:r>
                        <a:rPr lang="en-US" sz="1200" noProof="0" dirty="0">
                          <a:ln>
                            <a:solidFill>
                              <a:srgbClr val="DE597F"/>
                            </a:solidFill>
                          </a:ln>
                        </a:rPr>
                        <a:t>int getRows();</a:t>
                      </a:r>
                    </a:p>
                    <a:p>
                      <a:pPr marL="342900" indent="-342900">
                        <a:buFont typeface="Courier New" panose="02070309020205020404" pitchFamily="49" charset="0"/>
                        <a:buChar char="o"/>
                      </a:pPr>
                      <a:r>
                        <a:rPr lang="en-US" sz="1200" noProof="0" dirty="0">
                          <a:ln>
                            <a:solidFill>
                              <a:srgbClr val="DE597F"/>
                            </a:solidFill>
                          </a:ln>
                        </a:rPr>
                        <a:t>int getColumns();</a:t>
                      </a:r>
                    </a:p>
                    <a:p>
                      <a:pPr marL="342900" indent="-342900">
                        <a:buFont typeface="Courier New" panose="02070309020205020404" pitchFamily="49" charset="0"/>
                        <a:buChar char="o"/>
                      </a:pPr>
                      <a:r>
                        <a:rPr lang="en-US" sz="1200" noProof="0" dirty="0">
                          <a:ln>
                            <a:solidFill>
                              <a:srgbClr val="DE597F"/>
                            </a:solidFill>
                          </a:ln>
                        </a:rPr>
                        <a:t>int getMaxRGB();</a:t>
                      </a:r>
                    </a:p>
                    <a:p>
                      <a:pPr marL="342900" indent="-342900">
                        <a:buFont typeface="Courier New" panose="02070309020205020404" pitchFamily="49" charset="0"/>
                        <a:buChar char="o"/>
                      </a:pPr>
                      <a:r>
                        <a:rPr lang="en-US" sz="1200" noProof="0" dirty="0">
                          <a:ln>
                            <a:solidFill>
                              <a:srgbClr val="DE597F"/>
                            </a:solidFill>
                          </a:ln>
                        </a:rPr>
                        <a:t>string getName();</a:t>
                      </a:r>
                    </a:p>
                  </a:txBody>
                  <a:tcPr>
                    <a:lnL w="38100" cap="flat" cmpd="sng" algn="ctr">
                      <a:solidFill>
                        <a:srgbClr val="DE59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E59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E59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E59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461066643"/>
                  </a:ext>
                </a:extLst>
              </a:tr>
            </a:tbl>
          </a:graphicData>
        </a:graphic>
      </p:graphicFrame>
      <p:graphicFrame>
        <p:nvGraphicFramePr>
          <p:cNvPr id="9" name="Tabla 7">
            <a:extLst>
              <a:ext uri="{FF2B5EF4-FFF2-40B4-BE49-F238E27FC236}">
                <a16:creationId xmlns:a16="http://schemas.microsoft.com/office/drawing/2014/main" id="{0D9BA5C3-449E-42DA-BC8C-02B570E435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921648"/>
              </p:ext>
            </p:extLst>
          </p:nvPr>
        </p:nvGraphicFramePr>
        <p:xfrm>
          <a:off x="8495117" y="1184063"/>
          <a:ext cx="3337197" cy="5213774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3337197">
                  <a:extLst>
                    <a:ext uri="{9D8B030D-6E8A-4147-A177-3AD203B41FA5}">
                      <a16:colId xmlns:a16="http://schemas.microsoft.com/office/drawing/2014/main" val="2833830598"/>
                    </a:ext>
                  </a:extLst>
                </a:gridCol>
              </a:tblGrid>
              <a:tr h="397934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>
                          <a:ln>
                            <a:solidFill>
                              <a:srgbClr val="DE597F"/>
                            </a:solidFill>
                          </a:ln>
                        </a:rPr>
                        <a:t>Class Filters : Public File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DE59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E59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E59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E59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205858037"/>
                  </a:ext>
                </a:extLst>
              </a:tr>
              <a:tr h="827616">
                <a:tc>
                  <a:txBody>
                    <a:bodyPr/>
                    <a:lstStyle/>
                    <a:p>
                      <a:pPr algn="l"/>
                      <a:r>
                        <a:rPr lang="en-US" sz="1400" u="sng" noProof="0" dirty="0">
                          <a:ln>
                            <a:solidFill>
                              <a:srgbClr val="DE597F"/>
                            </a:solidFill>
                          </a:ln>
                        </a:rPr>
                        <a:t>Private</a:t>
                      </a:r>
                      <a:endParaRPr lang="en-US" sz="1400" noProof="0" dirty="0">
                        <a:ln>
                          <a:solidFill>
                            <a:srgbClr val="DE597F"/>
                          </a:solidFill>
                        </a:ln>
                      </a:endParaRP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GB" sz="1200" noProof="0" dirty="0">
                          <a:ln>
                            <a:solidFill>
                              <a:srgbClr val="DE597F"/>
                            </a:solidFill>
                          </a:ln>
                        </a:rPr>
                        <a:t>string newFileName;</a:t>
                      </a: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GB" sz="1200" noProof="0" dirty="0">
                          <a:ln>
                            <a:solidFill>
                              <a:srgbClr val="DE597F"/>
                            </a:solidFill>
                          </a:ln>
                        </a:rPr>
                        <a:t>int rgbCounter;</a:t>
                      </a: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GB" sz="1200" noProof="0" dirty="0">
                          <a:ln>
                            <a:solidFill>
                              <a:srgbClr val="DE597F"/>
                            </a:solidFill>
                          </a:ln>
                        </a:rPr>
                        <a:t>int filter;</a:t>
                      </a: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GB" sz="1200" noProof="0" dirty="0">
                          <a:ln>
                            <a:solidFill>
                              <a:srgbClr val="DE597F"/>
                            </a:solidFill>
                          </a:ln>
                        </a:rPr>
                        <a:t>vector&lt;vector&lt;int&gt;&gt; image;</a:t>
                      </a: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GB" sz="1200" noProof="0" dirty="0">
                          <a:ln>
                            <a:solidFill>
                              <a:srgbClr val="DE597F"/>
                            </a:solidFill>
                          </a:ln>
                        </a:rPr>
                        <a:t>vector&lt;vector&lt;int&gt;&gt; secondImage;</a:t>
                      </a: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GB" sz="1200" noProof="0" dirty="0">
                          <a:ln>
                            <a:solidFill>
                              <a:srgbClr val="DE597F"/>
                            </a:solidFill>
                          </a:ln>
                        </a:rPr>
                        <a:t>vector&lt;vector&lt;int&gt;&gt; copyImg;</a:t>
                      </a: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GB" sz="1200" noProof="0" dirty="0">
                          <a:ln>
                            <a:solidFill>
                              <a:srgbClr val="DE597F"/>
                            </a:solidFill>
                          </a:ln>
                        </a:rPr>
                        <a:t>int maxRGB;</a:t>
                      </a: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GB" sz="1200" noProof="0" dirty="0">
                          <a:ln>
                            <a:solidFill>
                              <a:srgbClr val="DE597F"/>
                            </a:solidFill>
                          </a:ln>
                        </a:rPr>
                        <a:t>bool isGrey;</a:t>
                      </a:r>
                      <a:endParaRPr lang="en-US" sz="1200" noProof="0" dirty="0">
                        <a:ln>
                          <a:solidFill>
                            <a:srgbClr val="DE597F"/>
                          </a:solidFill>
                        </a:ln>
                      </a:endParaRPr>
                    </a:p>
                  </a:txBody>
                  <a:tcPr>
                    <a:lnL w="38100" cap="flat" cmpd="sng" algn="ctr">
                      <a:solidFill>
                        <a:srgbClr val="DE59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E59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E59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E59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332563634"/>
                  </a:ext>
                </a:extLst>
              </a:tr>
              <a:tr h="1061509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sng" noProof="0" dirty="0">
                          <a:ln>
                            <a:solidFill>
                              <a:srgbClr val="DE597F"/>
                            </a:solidFill>
                          </a:ln>
                        </a:rPr>
                        <a:t>Public</a:t>
                      </a:r>
                      <a:endParaRPr lang="en-US" b="0" i="0" u="sng" noProof="0" dirty="0">
                        <a:ln>
                          <a:solidFill>
                            <a:srgbClr val="DE597F"/>
                          </a:solidFill>
                        </a:ln>
                      </a:endParaRPr>
                    </a:p>
                    <a:p>
                      <a:pPr marL="342900" indent="-342900">
                        <a:buFont typeface="Courier New" panose="02070309020205020404" pitchFamily="49" charset="0"/>
                        <a:buChar char="o"/>
                      </a:pPr>
                      <a:r>
                        <a:rPr lang="en-US" sz="1200" noProof="0" dirty="0">
                          <a:ln>
                            <a:solidFill>
                              <a:srgbClr val="DE597F"/>
                            </a:solidFill>
                          </a:ln>
                        </a:rPr>
                        <a:t>Filters();</a:t>
                      </a:r>
                    </a:p>
                    <a:p>
                      <a:pPr marL="342900" indent="-342900">
                        <a:buFont typeface="Courier New" panose="02070309020205020404" pitchFamily="49" charset="0"/>
                        <a:buChar char="o"/>
                      </a:pPr>
                      <a:r>
                        <a:rPr lang="en-US" sz="1200" noProof="0" dirty="0">
                          <a:ln>
                            <a:solidFill>
                              <a:srgbClr val="DE597F"/>
                            </a:solidFill>
                          </a:ln>
                        </a:rPr>
                        <a:t>Filters(File &amp;obj, int filter, int value=0);</a:t>
                      </a:r>
                    </a:p>
                    <a:p>
                      <a:pPr marL="342900" indent="-342900">
                        <a:buFont typeface="Courier New" panose="02070309020205020404" pitchFamily="49" charset="0"/>
                        <a:buChar char="o"/>
                      </a:pPr>
                      <a:r>
                        <a:rPr lang="en-US" sz="1200" noProof="0" dirty="0">
                          <a:ln>
                            <a:solidFill>
                              <a:srgbClr val="DE597F"/>
                            </a:solidFill>
                          </a:ln>
                        </a:rPr>
                        <a:t>Filters(File &amp;obj, File &amp;obj2);</a:t>
                      </a:r>
                    </a:p>
                    <a:p>
                      <a:pPr marL="342900" indent="-342900">
                        <a:buFont typeface="Courier New" panose="02070309020205020404" pitchFamily="49" charset="0"/>
                        <a:buChar char="o"/>
                      </a:pPr>
                      <a:r>
                        <a:rPr lang="en-US" sz="1200" noProof="0" dirty="0">
                          <a:ln>
                            <a:solidFill>
                              <a:srgbClr val="DE597F"/>
                            </a:solidFill>
                          </a:ln>
                        </a:rPr>
                        <a:t>~Filters();</a:t>
                      </a:r>
                    </a:p>
                    <a:p>
                      <a:pPr marL="342900" indent="-342900">
                        <a:buFont typeface="Courier New" panose="02070309020205020404" pitchFamily="49" charset="0"/>
                        <a:buChar char="o"/>
                      </a:pPr>
                      <a:r>
                        <a:rPr lang="en-US" sz="1200" noProof="0" dirty="0">
                          <a:ln>
                            <a:solidFill>
                              <a:srgbClr val="DE597F"/>
                            </a:solidFill>
                          </a:ln>
                        </a:rPr>
                        <a:t>vector&lt;vector&lt;int&gt;&gt; getFiltered();</a:t>
                      </a:r>
                    </a:p>
                    <a:p>
                      <a:pPr marL="342900" indent="-342900">
                        <a:buFont typeface="Courier New" panose="02070309020205020404" pitchFamily="49" charset="0"/>
                        <a:buChar char="o"/>
                      </a:pPr>
                      <a:r>
                        <a:rPr lang="en-US" sz="1200" noProof="0" dirty="0">
                          <a:ln>
                            <a:solidFill>
                              <a:srgbClr val="DE597F"/>
                            </a:solidFill>
                          </a:ln>
                        </a:rPr>
                        <a:t>void normal();</a:t>
                      </a:r>
                    </a:p>
                    <a:p>
                      <a:pPr marL="342900" indent="-342900">
                        <a:buFont typeface="Courier New" panose="02070309020205020404" pitchFamily="49" charset="0"/>
                        <a:buChar char="o"/>
                      </a:pPr>
                      <a:r>
                        <a:rPr lang="en-US" sz="1200" noProof="0" dirty="0">
                          <a:ln>
                            <a:solidFill>
                              <a:srgbClr val="DE597F"/>
                            </a:solidFill>
                          </a:ln>
                        </a:rPr>
                        <a:t>bool isBlacknWhite();</a:t>
                      </a:r>
                    </a:p>
                    <a:p>
                      <a:pPr marL="342900" indent="-342900">
                        <a:buFont typeface="Courier New" panose="02070309020205020404" pitchFamily="49" charset="0"/>
                        <a:buChar char="o"/>
                      </a:pPr>
                      <a:r>
                        <a:rPr lang="en-US" sz="1200" noProof="0" dirty="0">
                          <a:ln>
                            <a:solidFill>
                              <a:srgbClr val="DE597F"/>
                            </a:solidFill>
                          </a:ln>
                        </a:rPr>
                        <a:t>void threshold();</a:t>
                      </a:r>
                    </a:p>
                    <a:p>
                      <a:pPr marL="342900" indent="-342900">
                        <a:buFont typeface="Courier New" panose="02070309020205020404" pitchFamily="49" charset="0"/>
                        <a:buChar char="o"/>
                      </a:pPr>
                      <a:r>
                        <a:rPr lang="en-US" sz="1200" noProof="0" dirty="0">
                          <a:ln>
                            <a:solidFill>
                              <a:srgbClr val="DE597F"/>
                            </a:solidFill>
                          </a:ln>
                        </a:rPr>
                        <a:t>void flip();</a:t>
                      </a:r>
                    </a:p>
                    <a:p>
                      <a:pPr marL="342900" indent="-342900">
                        <a:buFont typeface="Courier New" panose="02070309020205020404" pitchFamily="49" charset="0"/>
                        <a:buChar char="o"/>
                      </a:pPr>
                      <a:r>
                        <a:rPr lang="en-US" sz="1200" noProof="0" dirty="0">
                          <a:ln>
                            <a:solidFill>
                              <a:srgbClr val="DE597F"/>
                            </a:solidFill>
                          </a:ln>
                        </a:rPr>
                        <a:t>void toGrey();</a:t>
                      </a:r>
                    </a:p>
                    <a:p>
                      <a:pPr marL="342900" indent="-342900">
                        <a:buFont typeface="Courier New" panose="02070309020205020404" pitchFamily="49" charset="0"/>
                        <a:buChar char="o"/>
                      </a:pPr>
                      <a:r>
                        <a:rPr lang="en-US" sz="1200" noProof="0" dirty="0">
                          <a:ln>
                            <a:solidFill>
                              <a:srgbClr val="DE597F"/>
                            </a:solidFill>
                          </a:ln>
                        </a:rPr>
                        <a:t>void toNegative();</a:t>
                      </a:r>
                    </a:p>
                    <a:p>
                      <a:pPr marL="342900" indent="-342900">
                        <a:buFont typeface="Courier New" panose="02070309020205020404" pitchFamily="49" charset="0"/>
                        <a:buChar char="o"/>
                      </a:pPr>
                      <a:r>
                        <a:rPr lang="en-US" sz="1200" noProof="0" dirty="0">
                          <a:ln>
                            <a:solidFill>
                              <a:srgbClr val="DE597F"/>
                            </a:solidFill>
                          </a:ln>
                        </a:rPr>
                        <a:t>void toSephia();</a:t>
                      </a:r>
                    </a:p>
                    <a:p>
                      <a:pPr marL="342900" indent="-342900">
                        <a:buFont typeface="Courier New" panose="02070309020205020404" pitchFamily="49" charset="0"/>
                        <a:buChar char="o"/>
                      </a:pPr>
                      <a:r>
                        <a:rPr lang="en-US" sz="1200" noProof="0" dirty="0">
                          <a:ln>
                            <a:solidFill>
                              <a:srgbClr val="DE597F"/>
                            </a:solidFill>
                          </a:ln>
                        </a:rPr>
                        <a:t>void toTone(int color);</a:t>
                      </a:r>
                    </a:p>
                    <a:p>
                      <a:pPr marL="342900" indent="-342900">
                        <a:buFont typeface="Courier New" panose="02070309020205020404" pitchFamily="49" charset="0"/>
                        <a:buChar char="o"/>
                      </a:pPr>
                      <a:r>
                        <a:rPr lang="en-US" sz="1200" noProof="0" dirty="0">
                          <a:ln>
                            <a:solidFill>
                              <a:srgbClr val="DE597F"/>
                            </a:solidFill>
                          </a:ln>
                        </a:rPr>
                        <a:t>void toColor();</a:t>
                      </a:r>
                    </a:p>
                    <a:p>
                      <a:pPr marL="342900" indent="-342900">
                        <a:buFont typeface="Courier New" panose="02070309020205020404" pitchFamily="49" charset="0"/>
                        <a:buChar char="o"/>
                      </a:pPr>
                      <a:r>
                        <a:rPr lang="en-US" sz="1200" noProof="0" dirty="0">
                          <a:ln>
                            <a:solidFill>
                              <a:srgbClr val="DE597F"/>
                            </a:solidFill>
                          </a:ln>
                        </a:rPr>
                        <a:t>void overLay();</a:t>
                      </a:r>
                    </a:p>
                  </a:txBody>
                  <a:tcPr>
                    <a:lnL w="38100" cap="flat" cmpd="sng" algn="ctr">
                      <a:solidFill>
                        <a:srgbClr val="DE59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E59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E59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E59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461066643"/>
                  </a:ext>
                </a:extLst>
              </a:tr>
            </a:tbl>
          </a:graphicData>
        </a:graphic>
      </p:graphicFrame>
      <p:graphicFrame>
        <p:nvGraphicFramePr>
          <p:cNvPr id="11" name="Tabla 7">
            <a:extLst>
              <a:ext uri="{FF2B5EF4-FFF2-40B4-BE49-F238E27FC236}">
                <a16:creationId xmlns:a16="http://schemas.microsoft.com/office/drawing/2014/main" id="{2C1AAB82-258B-4F9F-B44B-B7D5DEC7F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808226"/>
              </p:ext>
            </p:extLst>
          </p:nvPr>
        </p:nvGraphicFramePr>
        <p:xfrm>
          <a:off x="3755210" y="1214543"/>
          <a:ext cx="3632384" cy="5152814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3632384">
                  <a:extLst>
                    <a:ext uri="{9D8B030D-6E8A-4147-A177-3AD203B41FA5}">
                      <a16:colId xmlns:a16="http://schemas.microsoft.com/office/drawing/2014/main" val="2833830598"/>
                    </a:ext>
                  </a:extLst>
                </a:gridCol>
              </a:tblGrid>
              <a:tr h="397934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ln>
                            <a:solidFill>
                              <a:srgbClr val="DE597F"/>
                            </a:solidFill>
                          </a:ln>
                        </a:rPr>
                        <a:t>Class File : Public Filters</a:t>
                      </a:r>
                    </a:p>
                  </a:txBody>
                  <a:tcPr>
                    <a:lnL w="38100" cap="flat" cmpd="sng" algn="ctr">
                      <a:solidFill>
                        <a:srgbClr val="DE59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E59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E59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E59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205858037"/>
                  </a:ext>
                </a:extLst>
              </a:tr>
              <a:tr h="827616">
                <a:tc>
                  <a:txBody>
                    <a:bodyPr/>
                    <a:lstStyle/>
                    <a:p>
                      <a:pPr algn="l"/>
                      <a:r>
                        <a:rPr lang="en-US" sz="1400" u="sng" noProof="0" dirty="0">
                          <a:ln>
                            <a:solidFill>
                              <a:srgbClr val="DE597F"/>
                            </a:solidFill>
                          </a:ln>
                        </a:rPr>
                        <a:t>Private</a:t>
                      </a: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GB" sz="1200" noProof="0" dirty="0">
                          <a:ln>
                            <a:solidFill>
                              <a:srgbClr val="DE597F"/>
                            </a:solidFill>
                          </a:ln>
                        </a:rPr>
                        <a:t>string name;</a:t>
                      </a: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GB" sz="1200" noProof="0" dirty="0">
                          <a:ln>
                            <a:solidFill>
                              <a:srgbClr val="DE597F"/>
                            </a:solidFill>
                          </a:ln>
                        </a:rPr>
                        <a:t>int width; </a:t>
                      </a: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GB" sz="1200" noProof="0" dirty="0">
                          <a:ln>
                            <a:solidFill>
                              <a:srgbClr val="DE597F"/>
                            </a:solidFill>
                          </a:ln>
                        </a:rPr>
                        <a:t>int height;</a:t>
                      </a: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GB" sz="1200" noProof="0" dirty="0">
                          <a:ln>
                            <a:solidFill>
                              <a:srgbClr val="DE597F"/>
                            </a:solidFill>
                          </a:ln>
                        </a:rPr>
                        <a:t>string header;</a:t>
                      </a: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GB" sz="1200" noProof="0" dirty="0">
                          <a:ln>
                            <a:solidFill>
                              <a:srgbClr val="DE597F"/>
                            </a:solidFill>
                          </a:ln>
                        </a:rPr>
                        <a:t>int matrixStart;</a:t>
                      </a: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GB" sz="1200" noProof="0" dirty="0">
                          <a:ln>
                            <a:solidFill>
                              <a:srgbClr val="DE597F"/>
                            </a:solidFill>
                          </a:ln>
                        </a:rPr>
                        <a:t>int maxIntensity;</a:t>
                      </a:r>
                      <a:endParaRPr lang="en-US" sz="1200" noProof="0" dirty="0">
                        <a:ln>
                          <a:solidFill>
                            <a:srgbClr val="DE597F"/>
                          </a:solidFill>
                        </a:ln>
                      </a:endParaRPr>
                    </a:p>
                  </a:txBody>
                  <a:tcPr>
                    <a:lnL w="38100" cap="flat" cmpd="sng" algn="ctr">
                      <a:solidFill>
                        <a:srgbClr val="DE59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E59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E59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E59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332563634"/>
                  </a:ext>
                </a:extLst>
              </a:tr>
              <a:tr h="827616">
                <a:tc>
                  <a:txBody>
                    <a:bodyPr/>
                    <a:lstStyle/>
                    <a:p>
                      <a:pPr algn="l"/>
                      <a:r>
                        <a:rPr lang="en-US" sz="1400" u="sng" noProof="0" dirty="0">
                          <a:ln>
                            <a:solidFill>
                              <a:srgbClr val="DE597F"/>
                            </a:solidFill>
                          </a:ln>
                        </a:rPr>
                        <a:t>Protected</a:t>
                      </a:r>
                    </a:p>
                    <a:p>
                      <a:pPr marL="285750" indent="-285750" algn="l">
                        <a:buFont typeface="Courier New" panose="02070309020205020404" pitchFamily="49" charset="0"/>
                        <a:buChar char="o"/>
                      </a:pPr>
                      <a:r>
                        <a:rPr lang="en-US" sz="1200" u="none" noProof="0" dirty="0">
                          <a:ln>
                            <a:solidFill>
                              <a:srgbClr val="DE597F"/>
                            </a:solidFill>
                          </a:ln>
                        </a:rPr>
                        <a:t> vector&lt;vector&lt;int&gt;&gt; picture;</a:t>
                      </a:r>
                    </a:p>
                    <a:p>
                      <a:pPr marL="285750" indent="-285750" algn="l">
                        <a:buFont typeface="Courier New" panose="02070309020205020404" pitchFamily="49" charset="0"/>
                        <a:buChar char="o"/>
                      </a:pPr>
                      <a:r>
                        <a:rPr lang="en-US" sz="1200" u="none" noProof="0" dirty="0">
                          <a:ln>
                            <a:solidFill>
                              <a:srgbClr val="DE597F"/>
                            </a:solidFill>
                          </a:ln>
                        </a:rPr>
                        <a:t>vector&lt;vector&lt;int&gt;&gt; filtered;</a:t>
                      </a:r>
                    </a:p>
                    <a:p>
                      <a:pPr marL="285750" indent="-285750" algn="l">
                        <a:buFont typeface="Courier New" panose="02070309020205020404" pitchFamily="49" charset="0"/>
                        <a:buChar char="o"/>
                      </a:pPr>
                      <a:r>
                        <a:rPr lang="en-US" sz="1200" u="none" noProof="0" dirty="0">
                          <a:ln>
                            <a:solidFill>
                              <a:srgbClr val="DE597F"/>
                            </a:solidFill>
                          </a:ln>
                        </a:rPr>
                        <a:t>string extension;</a:t>
                      </a:r>
                    </a:p>
                  </a:txBody>
                  <a:tcPr>
                    <a:lnL w="38100" cap="flat" cmpd="sng" algn="ctr">
                      <a:solidFill>
                        <a:srgbClr val="DE59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E59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E59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E59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472255251"/>
                  </a:ext>
                </a:extLst>
              </a:tr>
              <a:tr h="1061509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sng" noProof="0" dirty="0">
                          <a:ln>
                            <a:solidFill>
                              <a:srgbClr val="DE597F"/>
                            </a:solidFill>
                          </a:ln>
                        </a:rPr>
                        <a:t>Public</a:t>
                      </a:r>
                    </a:p>
                    <a:p>
                      <a:pPr marL="342900" indent="-342900">
                        <a:buFont typeface="Courier New" panose="02070309020205020404" pitchFamily="49" charset="0"/>
                        <a:buChar char="o"/>
                      </a:pPr>
                      <a:r>
                        <a:rPr lang="en-US" sz="1200" noProof="0" dirty="0">
                          <a:ln>
                            <a:solidFill>
                              <a:srgbClr val="DE597F"/>
                            </a:solidFill>
                          </a:ln>
                        </a:rPr>
                        <a:t>File();</a:t>
                      </a:r>
                    </a:p>
                    <a:p>
                      <a:pPr marL="342900" indent="-342900">
                        <a:buFont typeface="Courier New" panose="02070309020205020404" pitchFamily="49" charset="0"/>
                        <a:buChar char="o"/>
                      </a:pPr>
                      <a:r>
                        <a:rPr lang="en-US" sz="1200" noProof="0" dirty="0">
                          <a:ln>
                            <a:solidFill>
                              <a:srgbClr val="DE597F"/>
                            </a:solidFill>
                          </a:ln>
                        </a:rPr>
                        <a:t>File(string fileName);</a:t>
                      </a:r>
                    </a:p>
                    <a:p>
                      <a:pPr marL="342900" indent="-342900">
                        <a:buFont typeface="Courier New" panose="02070309020205020404" pitchFamily="49" charset="0"/>
                        <a:buChar char="o"/>
                      </a:pPr>
                      <a:r>
                        <a:rPr lang="en-US" sz="1200" noProof="0" dirty="0">
                          <a:ln>
                            <a:solidFill>
                              <a:srgbClr val="DE597F"/>
                            </a:solidFill>
                          </a:ln>
                        </a:rPr>
                        <a:t>~File();</a:t>
                      </a:r>
                    </a:p>
                    <a:p>
                      <a:pPr marL="342900" indent="-342900">
                        <a:buFont typeface="Courier New" panose="02070309020205020404" pitchFamily="49" charset="0"/>
                        <a:buChar char="o"/>
                      </a:pPr>
                      <a:r>
                        <a:rPr lang="en-US" sz="1200" noProof="0" dirty="0">
                          <a:ln>
                            <a:solidFill>
                              <a:srgbClr val="DE597F"/>
                            </a:solidFill>
                          </a:ln>
                        </a:rPr>
                        <a:t>void readFile();</a:t>
                      </a:r>
                    </a:p>
                    <a:p>
                      <a:pPr marL="342900" indent="-342900">
                        <a:buFont typeface="Courier New" panose="02070309020205020404" pitchFamily="49" charset="0"/>
                        <a:buChar char="o"/>
                      </a:pPr>
                      <a:r>
                        <a:rPr lang="en-US" sz="1200" noProof="0" dirty="0">
                          <a:ln>
                            <a:solidFill>
                              <a:srgbClr val="DE597F"/>
                            </a:solidFill>
                          </a:ln>
                        </a:rPr>
                        <a:t>void getFileValues();</a:t>
                      </a:r>
                    </a:p>
                    <a:p>
                      <a:pPr marL="342900" indent="-342900">
                        <a:buFont typeface="Courier New" panose="02070309020205020404" pitchFamily="49" charset="0"/>
                        <a:buChar char="o"/>
                      </a:pPr>
                      <a:r>
                        <a:rPr lang="en-US" sz="1200" noProof="0" dirty="0">
                          <a:ln>
                            <a:solidFill>
                              <a:srgbClr val="DE597F"/>
                            </a:solidFill>
                          </a:ln>
                        </a:rPr>
                        <a:t>void writeFile(string fileName);</a:t>
                      </a:r>
                    </a:p>
                    <a:p>
                      <a:pPr marL="342900" indent="-342900">
                        <a:buFont typeface="Courier New" panose="02070309020205020404" pitchFamily="49" charset="0"/>
                        <a:buChar char="o"/>
                      </a:pPr>
                      <a:r>
                        <a:rPr lang="en-US" sz="1200" noProof="0" dirty="0">
                          <a:ln>
                            <a:solidFill>
                              <a:srgbClr val="DE597F"/>
                            </a:solidFill>
                          </a:ln>
                        </a:rPr>
                        <a:t>void convertToVector();</a:t>
                      </a:r>
                    </a:p>
                    <a:p>
                      <a:pPr marL="342900" indent="-342900">
                        <a:buFont typeface="Courier New" panose="02070309020205020404" pitchFamily="49" charset="0"/>
                        <a:buChar char="o"/>
                      </a:pPr>
                      <a:r>
                        <a:rPr lang="en-US" sz="1200" noProof="0" dirty="0">
                          <a:ln>
                            <a:solidFill>
                              <a:srgbClr val="DE597F"/>
                            </a:solidFill>
                          </a:ln>
                        </a:rPr>
                        <a:t>vector&lt;vector&lt;int&gt;&gt; getPicture();</a:t>
                      </a:r>
                    </a:p>
                    <a:p>
                      <a:pPr marL="342900" indent="-342900">
                        <a:buFont typeface="Courier New" panose="02070309020205020404" pitchFamily="49" charset="0"/>
                        <a:buChar char="o"/>
                      </a:pPr>
                      <a:r>
                        <a:rPr lang="en-US" sz="1200" noProof="0" dirty="0">
                          <a:ln>
                            <a:solidFill>
                              <a:srgbClr val="DE597F"/>
                            </a:solidFill>
                          </a:ln>
                        </a:rPr>
                        <a:t>void setFiltered(vector&lt;vector&lt;int&gt;&gt; fromFilters);</a:t>
                      </a:r>
                    </a:p>
                    <a:p>
                      <a:pPr marL="342900" indent="-342900">
                        <a:buFont typeface="Courier New" panose="02070309020205020404" pitchFamily="49" charset="0"/>
                        <a:buChar char="o"/>
                      </a:pPr>
                      <a:r>
                        <a:rPr lang="en-US" sz="1200" noProof="0" dirty="0">
                          <a:ln>
                            <a:solidFill>
                              <a:srgbClr val="DE597F"/>
                            </a:solidFill>
                          </a:ln>
                        </a:rPr>
                        <a:t>string getExtension();</a:t>
                      </a:r>
                    </a:p>
                    <a:p>
                      <a:pPr marL="342900" indent="-342900">
                        <a:buFont typeface="Courier New" panose="02070309020205020404" pitchFamily="49" charset="0"/>
                        <a:buChar char="o"/>
                      </a:pPr>
                      <a:r>
                        <a:rPr lang="en-US" sz="1200" noProof="0" dirty="0">
                          <a:ln>
                            <a:solidFill>
                              <a:srgbClr val="DE597F"/>
                            </a:solidFill>
                          </a:ln>
                        </a:rPr>
                        <a:t>QVector&lt;double&gt; histogram();</a:t>
                      </a:r>
                    </a:p>
                    <a:p>
                      <a:pPr marL="342900" indent="-342900">
                        <a:buFont typeface="Courier New" panose="02070309020205020404" pitchFamily="49" charset="0"/>
                        <a:buChar char="o"/>
                      </a:pPr>
                      <a:r>
                        <a:rPr lang="en-US" sz="1200" noProof="0" dirty="0">
                          <a:ln>
                            <a:solidFill>
                              <a:srgbClr val="DE597F"/>
                            </a:solidFill>
                          </a:ln>
                        </a:rPr>
                        <a:t>int getmaxIntensity();</a:t>
                      </a:r>
                    </a:p>
                  </a:txBody>
                  <a:tcPr>
                    <a:lnL w="38100" cap="flat" cmpd="sng" algn="ctr">
                      <a:solidFill>
                        <a:srgbClr val="DE59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E59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E59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E59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461066643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A6B3D140-2ED1-4C17-9859-3FD2F43A1BCC}"/>
              </a:ext>
            </a:extLst>
          </p:cNvPr>
          <p:cNvSpPr/>
          <p:nvPr/>
        </p:nvSpPr>
        <p:spPr>
          <a:xfrm rot="16200000">
            <a:off x="2939511" y="3252445"/>
            <a:ext cx="523876" cy="800784"/>
          </a:xfrm>
          <a:prstGeom prst="downArrow">
            <a:avLst/>
          </a:prstGeom>
          <a:gradFill>
            <a:gsLst>
              <a:gs pos="100000">
                <a:srgbClr val="EFADBF"/>
              </a:gs>
              <a:gs pos="0">
                <a:srgbClr val="DE597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echa: hacia abajo 12">
            <a:extLst>
              <a:ext uri="{FF2B5EF4-FFF2-40B4-BE49-F238E27FC236}">
                <a16:creationId xmlns:a16="http://schemas.microsoft.com/office/drawing/2014/main" id="{FDF82C94-9C1A-4A9B-A0A7-6F08E258895E}"/>
              </a:ext>
            </a:extLst>
          </p:cNvPr>
          <p:cNvSpPr/>
          <p:nvPr/>
        </p:nvSpPr>
        <p:spPr>
          <a:xfrm rot="16200000">
            <a:off x="7607980" y="3323883"/>
            <a:ext cx="666750" cy="800784"/>
          </a:xfrm>
          <a:prstGeom prst="downArrow">
            <a:avLst/>
          </a:prstGeom>
          <a:gradFill>
            <a:gsLst>
              <a:gs pos="100000">
                <a:srgbClr val="EFADBF"/>
              </a:gs>
              <a:gs pos="0">
                <a:srgbClr val="DE597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1C19003-5E37-4D37-8303-527ABEA4E23E}"/>
              </a:ext>
            </a:extLst>
          </p:cNvPr>
          <p:cNvSpPr txBox="1"/>
          <p:nvPr/>
        </p:nvSpPr>
        <p:spPr>
          <a:xfrm>
            <a:off x="2618652" y="11324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4800" b="1" u="sng" dirty="0">
                <a:gradFill>
                  <a:gsLst>
                    <a:gs pos="100000">
                      <a:srgbClr val="E1688B"/>
                    </a:gs>
                    <a:gs pos="0">
                      <a:srgbClr val="DE597F"/>
                    </a:gs>
                  </a:gsLst>
                  <a:lin ang="5400000" scaled="1"/>
                </a:gradFill>
              </a:rPr>
              <a:t>Herencia multinivel</a:t>
            </a:r>
          </a:p>
        </p:txBody>
      </p:sp>
    </p:spTree>
    <p:extLst>
      <p:ext uri="{BB962C8B-B14F-4D97-AF65-F5344CB8AC3E}">
        <p14:creationId xmlns:p14="http://schemas.microsoft.com/office/powerpoint/2010/main" val="3016454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36B3AD59-8A7A-44EF-9EBC-DB2D1DEEF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558" y="369816"/>
            <a:ext cx="10227116" cy="59600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8E833F7-9043-4904-8D9B-FE5AB388EF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558" y="369816"/>
            <a:ext cx="10227115" cy="596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697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66197AB-5986-46A9-8319-4AA24C21953C}"/>
              </a:ext>
            </a:extLst>
          </p:cNvPr>
          <p:cNvSpPr txBox="1"/>
          <p:nvPr/>
        </p:nvSpPr>
        <p:spPr>
          <a:xfrm>
            <a:off x="552448" y="482739"/>
            <a:ext cx="502920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8000" b="1" u="sng" dirty="0">
                <a:ln w="22225">
                  <a:solidFill>
                    <a:srgbClr val="3C999E"/>
                  </a:solidFill>
                  <a:prstDash val="solid"/>
                </a:ln>
                <a:solidFill>
                  <a:srgbClr val="B8E2E4"/>
                </a:solidFill>
              </a:rPr>
              <a:t>Images.cpp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ACE5B40-FAAD-4BB2-99AB-74AA7F548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48" y="2185987"/>
            <a:ext cx="4114802" cy="3640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7A16CF6-0328-4B70-9A59-57FE5862A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337" y="3445730"/>
            <a:ext cx="3552827" cy="3158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00450D7-F683-45DC-8047-6C7F4C243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8525" y="329247"/>
            <a:ext cx="3552827" cy="2797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8109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E7758A9-C480-4CE0-9848-BA9894FC8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" y="2047875"/>
            <a:ext cx="4933950" cy="361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0F157AB-3016-4861-B36D-34E2406AF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123825"/>
            <a:ext cx="5657850" cy="6610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9AC39E9-6B39-4A10-B92A-0AE5A7CEA838}"/>
              </a:ext>
            </a:extLst>
          </p:cNvPr>
          <p:cNvSpPr txBox="1"/>
          <p:nvPr/>
        </p:nvSpPr>
        <p:spPr>
          <a:xfrm>
            <a:off x="552449" y="482739"/>
            <a:ext cx="387667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8000" b="1" u="sng" dirty="0">
                <a:ln w="22225">
                  <a:solidFill>
                    <a:srgbClr val="6A93FA"/>
                  </a:solidFill>
                  <a:prstDash val="solid"/>
                </a:ln>
                <a:solidFill>
                  <a:srgbClr val="C4D4FD"/>
                </a:solidFill>
              </a:rPr>
              <a:t>File.cpp</a:t>
            </a:r>
          </a:p>
        </p:txBody>
      </p:sp>
    </p:spTree>
    <p:extLst>
      <p:ext uri="{BB962C8B-B14F-4D97-AF65-F5344CB8AC3E}">
        <p14:creationId xmlns:p14="http://schemas.microsoft.com/office/powerpoint/2010/main" val="35449816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376</Words>
  <Application>Microsoft Office PowerPoint</Application>
  <PresentationFormat>Panorámica</PresentationFormat>
  <Paragraphs>96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7" baseType="lpstr">
      <vt:lpstr>Abadi</vt:lpstr>
      <vt:lpstr>Arial</vt:lpstr>
      <vt:lpstr>Calibri</vt:lpstr>
      <vt:lpstr>Calibri Light</vt:lpstr>
      <vt:lpstr>Courier New</vt:lpstr>
      <vt:lpstr>Forte</vt:lpstr>
      <vt:lpstr>Freestyle Script</vt:lpstr>
      <vt:lpstr>Monserrat</vt:lpstr>
      <vt:lpstr>Requiem</vt:lpstr>
      <vt:lpstr>Tekton Pro</vt:lpstr>
      <vt:lpstr>Tema de Office</vt:lpstr>
      <vt:lpstr>We are NervCode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hola</dc:title>
  <dc:creator>Ingrid Echeverri</dc:creator>
  <cp:lastModifiedBy>Ingrid Echeverri</cp:lastModifiedBy>
  <cp:revision>31</cp:revision>
  <dcterms:created xsi:type="dcterms:W3CDTF">2020-12-14T14:59:58Z</dcterms:created>
  <dcterms:modified xsi:type="dcterms:W3CDTF">2020-12-14T21:13:26Z</dcterms:modified>
</cp:coreProperties>
</file>